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3">
  <p:sldMasterIdLst>
    <p:sldMasterId id="2147483957" r:id="rId1"/>
  </p:sldMasterIdLst>
  <p:notesMasterIdLst>
    <p:notesMasterId r:id="rId14"/>
  </p:notesMasterIdLst>
  <p:sldIdLst>
    <p:sldId id="256" r:id="rId2"/>
    <p:sldId id="316" r:id="rId3"/>
    <p:sldId id="317" r:id="rId4"/>
    <p:sldId id="318" r:id="rId5"/>
    <p:sldId id="319" r:id="rId6"/>
    <p:sldId id="329" r:id="rId7"/>
    <p:sldId id="320" r:id="rId8"/>
    <p:sldId id="321" r:id="rId9"/>
    <p:sldId id="330" r:id="rId10"/>
    <p:sldId id="322" r:id="rId11"/>
    <p:sldId id="323" r:id="rId12"/>
    <p:sldId id="328" r:id="rId13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75" autoAdjust="0"/>
  </p:normalViewPr>
  <p:slideViewPr>
    <p:cSldViewPr snapToGrid="0">
      <p:cViewPr varScale="1">
        <p:scale>
          <a:sx n="78" d="100"/>
          <a:sy n="78" d="100"/>
        </p:scale>
        <p:origin x="22" y="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E4ECA-A1A1-42C9-9BA0-4F72F78E149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90C87-2B43-4E8C-82B3-8A816199AB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48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70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095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360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65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02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9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2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375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50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1011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957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54738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6018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04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957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ro-RO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F32B7-81AC-41B8-B53D-9F55DFC27193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22535E8-7626-423D-AF5A-70FF157541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7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705" y="1234911"/>
            <a:ext cx="10093083" cy="4855338"/>
          </a:xfrm>
        </p:spPr>
        <p:txBody>
          <a:bodyPr>
            <a:normAutofit/>
          </a:bodyPr>
          <a:lstStyle/>
          <a:p>
            <a:pPr algn="ctr"/>
            <a:endParaRPr lang="ro-RO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o-RO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"A5.3 </a:t>
            </a:r>
            <a:r>
              <a:rPr lang="ro-RO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Informarea </a:t>
            </a:r>
            <a:r>
              <a:rPr lang="ro-RO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decidenților educaționali privind rezultatele proiectului” </a:t>
            </a:r>
          </a:p>
          <a:p>
            <a:pPr algn="ctr"/>
            <a:endParaRPr lang="ro-RO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o-RO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 335928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E2262DE-F709-4DC9-986F-C6DBB029E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098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725296-00C0-4B20-98C9-910EA336D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55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ro-RO" altLang="ro-RO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endParaRPr kumimoji="0" lang="ro-RO" altLang="ro-R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image4.png">
            <a:extLst>
              <a:ext uri="{FF2B5EF4-FFF2-40B4-BE49-F238E27FC236}">
                <a16:creationId xmlns:a16="http://schemas.microsoft.com/office/drawing/2014/main" id="{DCE6EE0B-A53C-4493-AAE5-2BDCE627C454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479093" y="5955825"/>
            <a:ext cx="1092493" cy="796051"/>
          </a:xfrm>
          <a:prstGeom prst="rect">
            <a:avLst/>
          </a:prstGeom>
          <a:ln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842" y="5955825"/>
            <a:ext cx="707197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6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7394" y="1234910"/>
            <a:ext cx="7334864" cy="3219097"/>
          </a:xfrm>
        </p:spPr>
        <p:txBody>
          <a:bodyPr>
            <a:normAutofit/>
          </a:bodyPr>
          <a:lstStyle/>
          <a:p>
            <a:pPr algn="ctr"/>
            <a:endParaRPr lang="ro-RO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o-RO" sz="4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Parteneriat proiect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E2262DE-F709-4DC9-986F-C6DBB029E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098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725296-00C0-4B20-98C9-910EA336D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55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ro-RO" altLang="ro-RO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image4.png">
            <a:extLst>
              <a:ext uri="{FF2B5EF4-FFF2-40B4-BE49-F238E27FC236}">
                <a16:creationId xmlns:a16="http://schemas.microsoft.com/office/drawing/2014/main" id="{9361C215-EAC2-4256-93EF-32408249EA85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488481" y="5605388"/>
            <a:ext cx="694390" cy="1010030"/>
          </a:xfrm>
          <a:prstGeom prst="rect">
            <a:avLst/>
          </a:prstGeom>
          <a:ln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5206" y="5768997"/>
            <a:ext cx="707197" cy="6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779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705" y="1388364"/>
            <a:ext cx="10486559" cy="5209076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Beneficiar: Ministerul Educației </a:t>
            </a:r>
          </a:p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 1: Casa Corpului Didactic Alba (CCD Alba</a:t>
            </a:r>
          </a:p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 2: Casa Corpului Didactic Argeș (CCD Argeș), </a:t>
            </a:r>
          </a:p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 3: Casa Corpului Didactic Dolj (CCD Dolj)</a:t>
            </a:r>
          </a:p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 4: Casa Corpului Didactic Ilfov (CCD Ilfov), </a:t>
            </a:r>
          </a:p>
          <a:p>
            <a:pPr algn="l"/>
            <a:r>
              <a:rPr lang="ro-RO" sz="6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Parteneer</a:t>
            </a:r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5: Casa Corpului Didactic "George Tofan" Suceava (CCD Suceava),</a:t>
            </a:r>
          </a:p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 6: Inspectoratul Școlar Județean Alba (ISJ Alba), </a:t>
            </a:r>
          </a:p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 7: Inspectoratul Școlar Județean Argeș (ISJ Argeș),</a:t>
            </a:r>
          </a:p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 8: Inspectoratul Școlar Județean Dolj (ISJ Dolj),</a:t>
            </a:r>
          </a:p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 9: Inspectoratul Școlar Județean Ilfov (ISJ Ilfov), </a:t>
            </a:r>
          </a:p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 10: Inspectoratul Școlar Județean Suceava (ISJ Suceava</a:t>
            </a:r>
          </a:p>
          <a:p>
            <a:pPr algn="l"/>
            <a:r>
              <a:rPr lang="ro-RO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 11: Institutul de Științe ale Educației (ISE), cu sediul în București</a:t>
            </a:r>
            <a:endParaRPr lang="ro-RO" sz="6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E2262DE-F709-4DC9-986F-C6DBB029E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098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725296-00C0-4B20-98C9-910EA336D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55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ro-RO" altLang="ro-RO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endParaRPr kumimoji="0" lang="ro-RO" altLang="ro-R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765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705" y="1388363"/>
            <a:ext cx="9749139" cy="4953437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it-IT" sz="6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Rolul și scopul A5.3</a:t>
            </a:r>
            <a:endParaRPr lang="ro-RO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it-IT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A5.3 urmărește valorificarea și promovarea coerentă a rezultatelor obținute în diferitele etape ale proiectului.</a:t>
            </a:r>
          </a:p>
          <a:p>
            <a:pPr algn="just"/>
            <a:r>
              <a:rPr lang="it-IT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Facilitează cunoașterea rezultatelor proiectului la nivel național.</a:t>
            </a:r>
          </a:p>
          <a:p>
            <a:pPr algn="just"/>
            <a:r>
              <a:rPr lang="it-IT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Sprijină transmiterea și valorificarea bunelor practici către actorii implicați în educație.</a:t>
            </a:r>
          </a:p>
          <a:p>
            <a:pPr algn="just"/>
            <a:r>
              <a:rPr lang="it-IT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Contribuie la informarea decidenților educaționali și la promovarea rezultatelor mecanismului de intervenție.</a:t>
            </a:r>
          </a:p>
          <a:p>
            <a:pPr algn="just"/>
            <a:r>
              <a:rPr lang="it-IT" sz="6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Perioada prevăzută în cererea de finanțare: 01.10.2025 – 30.09.2029.</a:t>
            </a:r>
          </a:p>
          <a:p>
            <a:pPr algn="ctr"/>
            <a:endParaRPr lang="it-IT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E2262DE-F709-4DC9-986F-C6DBB029E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098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725296-00C0-4B20-98C9-910EA336D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55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ro-RO" altLang="ro-RO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endParaRPr kumimoji="0" lang="ro-RO" altLang="ro-R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56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259236"/>
            <a:ext cx="11583134" cy="4620723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Cui se </a:t>
            </a:r>
            <a:r>
              <a:rPr lang="fr-FR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adresează</a:t>
            </a:r>
            <a:r>
              <a:rPr lang="fr-FR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A5.3?</a:t>
            </a:r>
            <a:endParaRPr lang="ro-RO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Cadre didactice din învățământul primar și gimnazial, inclusiv vectori de opinie:</a:t>
            </a:r>
          </a:p>
          <a:p>
            <a:pPr algn="ctr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șefi de comisii și profesori metodiști</a:t>
            </a:r>
          </a:p>
          <a:p>
            <a:pPr algn="ctr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lideri de sindicat și membri ai consiliilor de administrație</a:t>
            </a:r>
          </a:p>
          <a:p>
            <a:pPr algn="ctr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Decidenți și persoane cu funcții de conducere în învățământul preuniversitar:</a:t>
            </a:r>
          </a:p>
          <a:p>
            <a:pPr algn="ctr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directori și directori adjuncți ai unităților de învățământ</a:t>
            </a:r>
          </a:p>
          <a:p>
            <a:pPr algn="ctr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inspectori școlari și inspectori școlari generali</a:t>
            </a:r>
          </a:p>
          <a:p>
            <a:pPr algn="ctr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directori ai CCD</a:t>
            </a:r>
          </a:p>
          <a:p>
            <a:pPr algn="ctr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c) Reprezentanți ai ONG-urilor și ai organizațiilor partenere – sindicate, părinți, elevi.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E2262DE-F709-4DC9-986F-C6DBB029E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098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725296-00C0-4B20-98C9-910EA336D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55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ro-RO" altLang="ro-RO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endParaRPr kumimoji="0" lang="ro-RO" altLang="ro-R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912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518" y="1570029"/>
            <a:ext cx="10767056" cy="5287970"/>
          </a:xfrm>
        </p:spPr>
        <p:txBody>
          <a:bodyPr>
            <a:normAutofit/>
          </a:bodyPr>
          <a:lstStyle/>
          <a:p>
            <a:pPr algn="ctr"/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Cele 3 componente majore ale A5.3</a:t>
            </a:r>
          </a:p>
          <a:p>
            <a:pPr algn="ctr"/>
            <a:endParaRPr lang="ro-RO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Evenimente naționale de promovare a proiectului și a rezultatelor – 3 conferințe naționale.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ro-RO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Workshopuri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informare și valorificare a rezultatelor – 135 de </a:t>
            </a:r>
            <a:r>
              <a:rPr lang="ro-RO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workshopuri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Activități de diseminare a bunelor practici – 47 de activități organizate de școlile pilot.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Rezultatele sunt orientate spre promovare, validare, valorificare și transfer de bune practici.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E2262DE-F709-4DC9-986F-C6DBB029E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098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725296-00C0-4B20-98C9-910EA336D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55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ro-RO" altLang="ro-RO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endParaRPr kumimoji="0" lang="ro-RO" altLang="ro-R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565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189" y="1302485"/>
            <a:ext cx="10079797" cy="5324457"/>
          </a:xfrm>
        </p:spPr>
        <p:txBody>
          <a:bodyPr>
            <a:normAutofit/>
          </a:bodyPr>
          <a:lstStyle/>
          <a:p>
            <a:pPr algn="just"/>
            <a:r>
              <a:rPr lang="ro-RO" b="1" dirty="0" smtClean="0"/>
              <a:t>	</a:t>
            </a:r>
            <a:r>
              <a:rPr lang="ro-RO" b="1" dirty="0" smtClean="0">
                <a:solidFill>
                  <a:schemeClr val="tx1"/>
                </a:solidFill>
              </a:rPr>
              <a:t>Tema </a:t>
            </a:r>
            <a:r>
              <a:rPr lang="ro-RO" b="1" dirty="0">
                <a:solidFill>
                  <a:schemeClr val="tx1"/>
                </a:solidFill>
              </a:rPr>
              <a:t>activității:</a:t>
            </a:r>
            <a:r>
              <a:rPr lang="ro-RO" dirty="0">
                <a:solidFill>
                  <a:schemeClr val="tx1"/>
                </a:solidFill>
              </a:rPr>
              <a:t> Promovarea necesității formării continue și dezvoltării profesionale  </a:t>
            </a:r>
            <a:r>
              <a:rPr lang="ro-RO" dirty="0" smtClean="0">
                <a:solidFill>
                  <a:schemeClr val="tx1"/>
                </a:solidFill>
              </a:rPr>
              <a:t>a cadrelor </a:t>
            </a:r>
            <a:r>
              <a:rPr lang="ro-RO" dirty="0">
                <a:solidFill>
                  <a:schemeClr val="tx1"/>
                </a:solidFill>
              </a:rPr>
              <a:t>didactice</a:t>
            </a:r>
          </a:p>
          <a:p>
            <a:pPr algn="just"/>
            <a:r>
              <a:rPr lang="ro-RO" dirty="0" smtClean="0">
                <a:solidFill>
                  <a:schemeClr val="tx1"/>
                </a:solidFill>
              </a:rPr>
              <a:t>	Activitatea </a:t>
            </a:r>
            <a:r>
              <a:rPr lang="ro-RO" dirty="0">
                <a:solidFill>
                  <a:schemeClr val="tx1"/>
                </a:solidFill>
              </a:rPr>
              <a:t>de diseminare a bunelor practici a avut ca scop conștientizarea importanței formării profesionale continue a cadrelor didactice și promovarea unor exemple de bune practici care pot contribui la îmbunătățirea procesului educațional.</a:t>
            </a:r>
          </a:p>
          <a:p>
            <a:pPr algn="just"/>
            <a:r>
              <a:rPr lang="ro-RO" dirty="0" smtClean="0">
                <a:solidFill>
                  <a:schemeClr val="tx1"/>
                </a:solidFill>
              </a:rPr>
              <a:t>	În </a:t>
            </a:r>
            <a:r>
              <a:rPr lang="ro-RO" dirty="0">
                <a:solidFill>
                  <a:schemeClr val="tx1"/>
                </a:solidFill>
              </a:rPr>
              <a:t>cadrul activității au fost prezentate experiențe și metode aplicate în contexte educaționale diverse, cu accent pe dezvoltarea competențelor pedagogice și digitale, utilizarea unor metode moderne și interactive de predare-învățare, adaptarea activităților la nevoile </a:t>
            </a:r>
            <a:r>
              <a:rPr lang="ro-RO" dirty="0" err="1">
                <a:solidFill>
                  <a:schemeClr val="tx1"/>
                </a:solidFill>
              </a:rPr>
              <a:t>elevilo</a:t>
            </a:r>
            <a:r>
              <a:rPr lang="ro-RO" dirty="0">
                <a:solidFill>
                  <a:schemeClr val="tx1"/>
                </a:solidFill>
              </a:rPr>
              <a:t> și stimularea învățării </a:t>
            </a:r>
            <a:r>
              <a:rPr lang="ro-RO" dirty="0" err="1">
                <a:solidFill>
                  <a:schemeClr val="tx1"/>
                </a:solidFill>
              </a:rPr>
              <a:t>colaborative</a:t>
            </a:r>
            <a:r>
              <a:rPr lang="ro-RO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o-RO" dirty="0" smtClean="0">
                <a:solidFill>
                  <a:schemeClr val="tx1"/>
                </a:solidFill>
              </a:rPr>
              <a:t>	De </a:t>
            </a:r>
            <a:r>
              <a:rPr lang="ro-RO" dirty="0">
                <a:solidFill>
                  <a:schemeClr val="tx1"/>
                </a:solidFill>
              </a:rPr>
              <a:t>asemenea, au fost evidențiate beneficiile participării cadrelor didactice la programe de formare și perfecționare: actualizarea cunoștințelor și competențelor profesionale, diversificarea strategiilor didactice, creșterea capacității de adaptare la schimbările din educație și îmbunătățirea calității actului educațional.</a:t>
            </a:r>
          </a:p>
          <a:p>
            <a:pPr algn="just"/>
            <a:r>
              <a:rPr lang="ro-RO" dirty="0" smtClean="0">
                <a:solidFill>
                  <a:schemeClr val="tx1"/>
                </a:solidFill>
              </a:rPr>
              <a:t>	Participanții </a:t>
            </a:r>
            <a:r>
              <a:rPr lang="ro-RO" dirty="0">
                <a:solidFill>
                  <a:schemeClr val="tx1"/>
                </a:solidFill>
              </a:rPr>
              <a:t>au fost încurajați să împărtășească propriile experiențe, resurse și metode eficiente de lucru și să identifice oportunități de dezvoltare profesională relevante pentru activitatea didactică.</a:t>
            </a:r>
          </a:p>
          <a:p>
            <a:pPr algn="l"/>
            <a:endParaRPr lang="ro-RO" sz="6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ro-RO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729" y="0"/>
            <a:ext cx="6565392" cy="1388364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E2262DE-F709-4DC9-986F-C6DBB029E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098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725296-00C0-4B20-98C9-910EA336D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55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ro-RO" altLang="ro-RO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endParaRPr kumimoji="0" lang="ro-RO" alt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024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189" y="1302486"/>
            <a:ext cx="10460483" cy="4632486"/>
          </a:xfrm>
        </p:spPr>
        <p:txBody>
          <a:bodyPr>
            <a:normAutofit/>
          </a:bodyPr>
          <a:lstStyle/>
          <a:p>
            <a:pPr algn="just"/>
            <a:r>
              <a:rPr lang="ro-RO" b="1" dirty="0">
                <a:solidFill>
                  <a:schemeClr val="tx1"/>
                </a:solidFill>
              </a:rPr>
              <a:t>Rezultate așteptate</a:t>
            </a:r>
            <a:r>
              <a:rPr lang="ro-RO" b="1" dirty="0" smtClean="0">
                <a:solidFill>
                  <a:schemeClr val="tx1"/>
                </a:solidFill>
              </a:rPr>
              <a:t>:</a:t>
            </a:r>
          </a:p>
          <a:p>
            <a:pPr algn="just"/>
            <a:endParaRPr lang="ro-RO" dirty="0">
              <a:solidFill>
                <a:schemeClr val="tx1"/>
              </a:solidFill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</a:rPr>
              <a:t>creșterea gradului de conștientizare privind importanța formării continue;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</a:rPr>
              <a:t>stimularea schimbului de experiență și a colaborării între cadrele didactice;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</a:rPr>
              <a:t>promovarea unor metode și instrumente didactice eficiente;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</a:rPr>
              <a:t>încurajarea participării la activități de formare profesională;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tx1"/>
                </a:solidFill>
              </a:rPr>
              <a:t>transferul și valorificarea bunelor practici în activitatea didactică curentă.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o-RO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E2262DE-F709-4DC9-986F-C6DBB029E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098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725296-00C0-4B20-98C9-910EA336D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55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ro-RO" altLang="ro-RO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endParaRPr kumimoji="0" lang="ro-RO" altLang="ro-R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955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C642E80-0F28-474F-622B-0595822A0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389744"/>
            <a:ext cx="7766936" cy="824459"/>
          </a:xfrm>
        </p:spPr>
        <p:txBody>
          <a:bodyPr/>
          <a:lstStyle/>
          <a:p>
            <a:r>
              <a:rPr lang="ro-RO" b="1" dirty="0"/>
              <a:t>Concluzii</a:t>
            </a:r>
            <a:br>
              <a:rPr lang="ro-RO" b="1" dirty="0"/>
            </a:br>
            <a:r>
              <a:rPr lang="ro-RO" dirty="0"/>
              <a:t/>
            </a:r>
            <a:br>
              <a:rPr lang="ro-RO" dirty="0"/>
            </a:br>
            <a:r>
              <a:rPr lang="ro-RO" b="1" dirty="0" err="1"/>
              <a:t>Concluzii</a:t>
            </a:r>
            <a:r>
              <a:rPr lang="ro-RO" b="1" dirty="0"/>
              <a:t/>
            </a:r>
            <a:br>
              <a:rPr lang="ro-RO" b="1" dirty="0"/>
            </a:br>
            <a:r>
              <a:rPr lang="ro-RO" dirty="0"/>
              <a:t/>
            </a:r>
            <a:br>
              <a:rPr lang="ro-RO" dirty="0"/>
            </a:br>
            <a:endParaRPr lang="ro-RO" dirty="0"/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A022BD13-D560-8DE1-94F7-94D62603FB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9193" y="1603947"/>
            <a:ext cx="10133351" cy="4736892"/>
          </a:xfrm>
        </p:spPr>
        <p:txBody>
          <a:bodyPr>
            <a:normAutofit fontScale="32500" lnSpcReduction="20000"/>
          </a:bodyPr>
          <a:lstStyle/>
          <a:p>
            <a:r>
              <a:rPr lang="ro-RO" b="1" dirty="0"/>
              <a:t>Concluzii</a:t>
            </a:r>
          </a:p>
          <a:p>
            <a:pPr algn="just"/>
            <a:r>
              <a:rPr lang="ro-RO" sz="5600" dirty="0" smtClean="0">
                <a:solidFill>
                  <a:schemeClr val="tx1"/>
                </a:solidFill>
              </a:rPr>
              <a:t>	Activitatea </a:t>
            </a:r>
            <a:r>
              <a:rPr lang="ro-RO" sz="5600" dirty="0">
                <a:solidFill>
                  <a:schemeClr val="tx1"/>
                </a:solidFill>
              </a:rPr>
              <a:t>de diseminare a evidențiat importanța formării continue a cadrelor didactice pentru creșterea calității procesului educațional și pentru adaptarea permanentă la nevoile și particularitățile elevilor.</a:t>
            </a:r>
          </a:p>
          <a:p>
            <a:pPr algn="just"/>
            <a:r>
              <a:rPr lang="ro-RO" sz="5600" dirty="0" smtClean="0">
                <a:solidFill>
                  <a:schemeClr val="tx1"/>
                </a:solidFill>
              </a:rPr>
              <a:t>	Schimbul </a:t>
            </a:r>
            <a:r>
              <a:rPr lang="ro-RO" sz="5600" dirty="0">
                <a:solidFill>
                  <a:schemeClr val="tx1"/>
                </a:solidFill>
              </a:rPr>
              <a:t>de experiență și prezentarea bunelor practici au oferit participanților oportunitatea de a descoperi metode și strategii didactice noi, care pot fi valorificate și adaptate în activitatea proprie.</a:t>
            </a:r>
          </a:p>
          <a:p>
            <a:pPr algn="just"/>
            <a:r>
              <a:rPr lang="ro-RO" sz="5600" dirty="0" smtClean="0">
                <a:solidFill>
                  <a:schemeClr val="tx1"/>
                </a:solidFill>
              </a:rPr>
              <a:t>	S-a </a:t>
            </a:r>
            <a:r>
              <a:rPr lang="ro-RO" sz="5600" dirty="0">
                <a:solidFill>
                  <a:schemeClr val="tx1"/>
                </a:solidFill>
              </a:rPr>
              <a:t>constatat că dezvoltarea profesională continuă contribuie la creșterea competențelor pedagogice și digitale, la diversificarea metodelor de predare și la crearea unui mediu educațional mai atractiv și mai eficient.</a:t>
            </a:r>
          </a:p>
          <a:p>
            <a:pPr algn="just"/>
            <a:r>
              <a:rPr lang="ro-RO" sz="5600" dirty="0" smtClean="0">
                <a:solidFill>
                  <a:schemeClr val="tx1"/>
                </a:solidFill>
              </a:rPr>
              <a:t>	Activitatea </a:t>
            </a:r>
            <a:r>
              <a:rPr lang="ro-RO" sz="5600" dirty="0">
                <a:solidFill>
                  <a:schemeClr val="tx1"/>
                </a:solidFill>
              </a:rPr>
              <a:t>a încurajat colaborarea, comunicarea și împărtășirea experiențelor între cadrele didactice, subliniind necesitatea unei implicări active și constante în procesul de formare profesională.</a:t>
            </a:r>
          </a:p>
          <a:p>
            <a:pPr algn="just"/>
            <a:r>
              <a:rPr lang="ro-RO" sz="5600" dirty="0" smtClean="0">
                <a:solidFill>
                  <a:schemeClr val="tx1"/>
                </a:solidFill>
              </a:rPr>
              <a:t>	În </a:t>
            </a:r>
            <a:r>
              <a:rPr lang="ro-RO" sz="5600" dirty="0">
                <a:solidFill>
                  <a:schemeClr val="tx1"/>
                </a:solidFill>
              </a:rPr>
              <a:t>concluzie, promovarea formării continue și valorificarea bunelor practici reprezintă elemente importante pentru dezvoltarea profesională a cadrelor didactice și pentru îmbunătățirea permanentă a calității educației.</a:t>
            </a:r>
          </a:p>
          <a:p>
            <a:pPr algn="just"/>
            <a:endParaRPr lang="ro-RO" dirty="0">
              <a:solidFill>
                <a:schemeClr val="tx1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BDCB263-76FA-16FB-3C12-A0841A312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22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189" y="1302486"/>
            <a:ext cx="10845714" cy="463248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Diseminarea bunelor practici – 47 de activități</a:t>
            </a:r>
          </a:p>
          <a:p>
            <a:pPr algn="l"/>
            <a:endParaRPr lang="ro-RO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Cele 47 de școli pilot vor organiza activități de promovare a bunelor practici rezultate din intervențiile experimentale.</a:t>
            </a:r>
          </a:p>
          <a:p>
            <a:pPr algn="just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Fiecare școală pilot va organiza cel puțin o activitate.</a:t>
            </a:r>
          </a:p>
          <a:p>
            <a:pPr algn="just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Participare: minimum 30 de persoane din școlile din județ.</a:t>
            </a:r>
          </a:p>
          <a:p>
            <a:pPr algn="just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Scop: prezentarea rezultatelor experimentelor și facilitarea schimbului de experiență între unități de învățământ.</a:t>
            </a:r>
          </a:p>
          <a:p>
            <a:pPr algn="just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Aceste activități susțin transferul rezultatelor și identificarea practicilor care pot fi valorificate și în alte contexte educaționale.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E2262DE-F709-4DC9-986F-C6DBB029E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098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725296-00C0-4B20-98C9-910EA336D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55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ro-RO" altLang="ro-RO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endParaRPr kumimoji="0" lang="ro-RO" altLang="ro-R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658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189" y="1302486"/>
            <a:ext cx="9299453" cy="463248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o-RO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Rezultatele urmărite prin A5.3</a:t>
            </a:r>
          </a:p>
          <a:p>
            <a:pPr algn="l"/>
            <a:endParaRPr lang="ro-RO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R.5.3.a – 47 de activități de diseminare a bunelor practici.</a:t>
            </a:r>
          </a:p>
          <a:p>
            <a:pPr algn="l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R.5.3.b – 135 de </a:t>
            </a:r>
            <a:r>
              <a:rPr lang="ro-RO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workshopuri</a:t>
            </a:r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informare privind rezultatele obținute, cu 30 persoane/workshop.</a:t>
            </a:r>
          </a:p>
          <a:p>
            <a:pPr algn="l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R.5.3.c – 3 conferințe naționale:</a:t>
            </a:r>
          </a:p>
          <a:p>
            <a:pPr algn="l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promovarea standardelor și itemilor de alfabetizare funcțională – 150 persoane</a:t>
            </a:r>
          </a:p>
          <a:p>
            <a:pPr algn="l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promovarea rezultatelor formării – 200 persoane</a:t>
            </a:r>
          </a:p>
          <a:p>
            <a:pPr algn="l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promovarea bunelor practici din pilotare – 100 persoane</a:t>
            </a:r>
          </a:p>
          <a:p>
            <a:pPr algn="l"/>
            <a:r>
              <a:rPr lang="ro-RO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A5.3 susține vizibilitatea rezultatelor și transferul lor către comunitatea educațională.</a:t>
            </a:r>
          </a:p>
          <a:p>
            <a:pPr algn="ctr"/>
            <a:endParaRPr lang="ro-RO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EE2262DE-F709-4DC9-986F-C6DBB029E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0983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o-RO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5725296-00C0-4B20-98C9-910EA336D7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978" y="55555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</a:t>
            </a:r>
            <a:endParaRPr kumimoji="0" lang="ro-RO" altLang="ro-RO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ro-RO" altLang="ro-RO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</a:t>
            </a:r>
            <a:endParaRPr kumimoji="0" lang="ro-RO" altLang="ro-R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105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55DAA0A-496A-47F9-AE7E-32CA8C7C51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189" y="1302485"/>
            <a:ext cx="9791158" cy="4770503"/>
          </a:xfrm>
        </p:spPr>
        <p:txBody>
          <a:bodyPr>
            <a:normAutofit/>
          </a:bodyPr>
          <a:lstStyle/>
          <a:p>
            <a:pPr algn="ctr"/>
            <a:endParaRPr lang="ro-RO" sz="4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Elaborat,</a:t>
            </a:r>
          </a:p>
          <a:p>
            <a:pPr algn="l"/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Coordonator partener 1 – Dărămuș Eugenia Marcela  </a:t>
            </a:r>
          </a:p>
          <a:p>
            <a:pPr algn="l"/>
            <a:endParaRPr lang="ro-RO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Asistent coordonator 1 – Popa Ramona Claudia </a:t>
            </a:r>
          </a:p>
          <a:p>
            <a:pPr algn="l"/>
            <a:endParaRPr lang="ro-RO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o-RO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Responsabil financiar 1 – </a:t>
            </a:r>
            <a:r>
              <a:rPr lang="ro-RO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Bărdăhan</a:t>
            </a:r>
            <a:r>
              <a:rPr lang="ro-RO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Ioana </a:t>
            </a:r>
            <a:endParaRPr lang="ro-RO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o-RO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9EABC8-8C8E-4D9F-A4DC-9BEF4CCD2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906" y="0"/>
            <a:ext cx="6565392" cy="138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21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786</TotalTime>
  <Words>605</Words>
  <Application>Microsoft Office PowerPoint</Application>
  <PresentationFormat>Widescreen</PresentationFormat>
  <Paragraphs>102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Concluzii  Concluzii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PROIECT</dc:title>
  <dc:creator>Acer_7</dc:creator>
  <cp:lastModifiedBy>Irina</cp:lastModifiedBy>
  <cp:revision>286</cp:revision>
  <cp:lastPrinted>2026-09-21T12:22:06Z</cp:lastPrinted>
  <dcterms:created xsi:type="dcterms:W3CDTF">2017-12-13T08:35:47Z</dcterms:created>
  <dcterms:modified xsi:type="dcterms:W3CDTF">2026-09-16T08:28:00Z</dcterms:modified>
</cp:coreProperties>
</file>